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98" r:id="rId8"/>
    <p:sldId id="296" r:id="rId9"/>
    <p:sldId id="299" r:id="rId10"/>
    <p:sldId id="300" r:id="rId11"/>
    <p:sldId id="271" r:id="rId1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itchFamily="2" charset="77"/>
      <p:regular r:id="rId19"/>
      <p:bold r:id="rId20"/>
      <p:italic r:id="rId21"/>
      <p:boldItalic r:id="rId22"/>
    </p:embeddedFont>
    <p:embeddedFont>
      <p:font typeface="Proxima Nova" panose="02000506030000020004" pitchFamily="2" charset="0"/>
      <p:regular r:id="rId23"/>
      <p:bold r:id="rId24"/>
      <p:italic r:id="rId25"/>
      <p:boldItalic r:id="rId26"/>
    </p:embeddedFont>
    <p:embeddedFont>
      <p:font typeface="Proxima Nova Semibold" panose="0200050603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5267" autoAdjust="0"/>
  </p:normalViewPr>
  <p:slideViewPr>
    <p:cSldViewPr snapToGrid="0">
      <p:cViewPr>
        <p:scale>
          <a:sx n="150" d="100"/>
          <a:sy n="150" d="100"/>
        </p:scale>
        <p:origin x="424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B4C0AF85-3588-D80C-E3BA-DD221DA7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F0ED29E0-C248-4F25-DCF1-D33CCA9AA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8D631D1B-6392-F7B6-0EC8-EED11FCC2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4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EEA62CD-1739-2992-DEDE-E7BC332D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B1DB1BB2-7A31-2B7D-B227-2551E614A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406048E1-9358-802E-08A3-E3D0904EE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601F9A2-4B52-B232-1B68-8E3450C5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30D2D905-E4D2-37DB-4359-2E7381AC0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18E449C-D54B-B9CB-EA20-3E7D9C51C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1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5789AC8A-1E27-B9B2-8EC3-EEAF8B3D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14EAAE5B-69CD-A813-19F6-43D0C64B1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F08EB3C8-2309-9F96-96B1-400CDFD89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9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Yan Huang, Vyshnavi Kondapalli, Xiang Gao, Lauri Soome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489283" y="2250908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562100"/>
                </a:solidFill>
              </a:rPr>
              <a:t>Large second-hand market for musical instruments</a:t>
            </a:r>
          </a:p>
          <a:p>
            <a:endParaRPr lang="en-US" sz="1800" dirty="0">
              <a:solidFill>
                <a:srgbClr val="5621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Buyers and sellers not aware of the fair prices</a:t>
            </a:r>
          </a:p>
          <a:p>
            <a:endParaRPr lang="en-US" sz="18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562100"/>
                </a:solidFill>
              </a:rPr>
              <a:t>Aim to recommend prices for items based on images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22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920910" y="1841221"/>
            <a:ext cx="7183323" cy="202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562100"/>
                </a:solidFill>
              </a:rPr>
              <a:t>Acquiring Valid Data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rgbClr val="5621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562100"/>
                </a:solidFill>
              </a:rPr>
              <a:t>Taming Data Noise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rgbClr val="5621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562100"/>
                </a:solidFill>
              </a:rPr>
              <a:t>Tailoring Deep Learning for a Regression Problem</a:t>
            </a: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1037214" y="1647825"/>
            <a:ext cx="7069572" cy="28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</a:rPr>
              <a:t>Literature Review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</a:rPr>
              <a:t>Dat</a:t>
            </a:r>
            <a:r>
              <a:rPr lang="en-US" sz="1800" dirty="0"/>
              <a:t>a Collection &amp; Processing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Benchmarking Baseline Model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</a:rPr>
              <a:t>Model Selection and Development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</a:rPr>
              <a:t>Inference, </a:t>
            </a:r>
            <a:r>
              <a:rPr lang="en-US" sz="1800" dirty="0"/>
              <a:t>Analysis 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C77BA2EE-8968-2B01-E94E-8C5E4EC6A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1079129-DDAB-F5FB-4FB7-21A35B5E8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802D92A-B54A-B585-D8E6-1B9ABD4C91A8}"/>
              </a:ext>
            </a:extLst>
          </p:cNvPr>
          <p:cNvSpPr txBox="1">
            <a:spLocks/>
          </p:cNvSpPr>
          <p:nvPr/>
        </p:nvSpPr>
        <p:spPr>
          <a:xfrm>
            <a:off x="1037214" y="1647825"/>
            <a:ext cx="7069572" cy="28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Wingdings" pitchFamily="2" charset="2"/>
              <a:buChar char="§"/>
            </a:pPr>
            <a:r>
              <a:rPr lang="en-US" sz="1800" dirty="0"/>
              <a:t>Communication</a:t>
            </a:r>
          </a:p>
          <a:p>
            <a:endParaRPr lang="en-US" sz="18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1800" dirty="0"/>
              <a:t>Monitor and Follow the Progress</a:t>
            </a:r>
          </a:p>
          <a:p>
            <a:endParaRPr lang="en-US" sz="18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1800" dirty="0"/>
              <a:t>Weekly Progress Reports &amp; Feedback</a:t>
            </a:r>
          </a:p>
          <a:p>
            <a:endParaRPr lang="en-US" sz="18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1800" dirty="0"/>
              <a:t>Monitor and Adapt to Changes</a:t>
            </a:r>
          </a:p>
          <a:p>
            <a:endParaRPr lang="en-US" sz="18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1800" dirty="0"/>
              <a:t>Partner with the Project Sponsor for Insight and Support</a:t>
            </a:r>
          </a:p>
        </p:txBody>
      </p:sp>
    </p:spTree>
    <p:extLst>
      <p:ext uri="{BB962C8B-B14F-4D97-AF65-F5344CB8AC3E}">
        <p14:creationId xmlns:p14="http://schemas.microsoft.com/office/powerpoint/2010/main" val="10738960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CC4E7D1F-C808-B008-FFB5-91AFB455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E155DB64-9BA5-F111-9C2A-B1CBF0943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767" y="758627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</a:t>
            </a:r>
            <a:r>
              <a:rPr lang="en-US" sz="30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ele</a:t>
            </a:r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vant Papers</a:t>
            </a:r>
            <a:endParaRPr lang="en-US" sz="1800" b="1" dirty="0"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39;p9">
                <a:extLst>
                  <a:ext uri="{FF2B5EF4-FFF2-40B4-BE49-F238E27FC236}">
                    <a16:creationId xmlns:a16="http://schemas.microsoft.com/office/drawing/2014/main" id="{E7055D04-FBC8-0BBC-034A-DACEE59631B0}"/>
                  </a:ext>
                </a:extLst>
              </p:cNvPr>
              <p:cNvSpPr txBox="1"/>
              <p:nvPr/>
            </p:nvSpPr>
            <p:spPr>
              <a:xfrm>
                <a:off x="143827" y="1660778"/>
                <a:ext cx="8751520" cy="334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CMU Concrete Roman" panose="02000603000000000000" pitchFamily="2" charset="0"/>
                    <a:sym typeface="Proxima Nova"/>
                  </a:rPr>
                  <a:t>Deep Learning for price prediction of second-hand items</a:t>
                </a:r>
                <a:r>
                  <a:rPr lang="en-US" sz="1800" b="1" dirty="0">
                    <a:solidFill>
                      <a:srgbClr val="562100"/>
                    </a:solidFill>
                    <a:latin typeface="Arial" panose="020B0604020202020204" pitchFamily="34" charset="0"/>
                    <a:ea typeface="CMU Concrete Roman" panose="02000603000000000000" pitchFamily="2" charset="0"/>
                    <a:cs typeface="Arial" panose="020B0604020202020204" pitchFamily="34" charset="0"/>
                  </a:rPr>
                  <a:t> (Fathalla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solidFill>
                              <a:srgbClr val="562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CMU Concrete Roman" panose="02000603000000000000" pitchFamily="2" charset="0"/>
                          </a:rPr>
                          <m:t>2020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800" b="1" dirty="0" smtClean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CMU Concrete Roman" panose="02000603000000000000" pitchFamily="2" charset="0"/>
                            <a:sym typeface="Proxima Nova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CMU Concrete Roman" panose="02000603000000000000" pitchFamily="2" charset="0"/>
                    <a:sym typeface="Proxima Nova"/>
                  </a:rPr>
                  <a:t>)</a:t>
                </a:r>
              </a:p>
              <a:p>
                <a:pPr>
                  <a:defRPr/>
                </a:pPr>
                <a:endParaRPr lang="en-US" sz="18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Vehicle Price Prediction using Visual Features (Yan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solidFill>
                              <a:srgbClr val="562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Arial" panose="020B0604020202020204" pitchFamily="34" charset="0"/>
                            <a:sym typeface="Proxima Nova"/>
                          </a:rPr>
                          <m:t>2018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800" b="1" i="0" dirty="0" smtClean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CMU Concrete Roman" panose="02000603000000000000" pitchFamily="2" charset="0"/>
                            <a:sym typeface="Proxima Nov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)</a:t>
                </a:r>
              </a:p>
              <a:p>
                <a:pPr>
                  <a:defRPr/>
                </a:pPr>
                <a:endParaRPr lang="en-US" sz="18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Analysis of guitar wood attribute and prices (Zhou et al.,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solidFill>
                              <a:srgbClr val="562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Arial" panose="020B0604020202020204" pitchFamily="34" charset="0"/>
                            <a:sym typeface="Proxima Nova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1800" b="1" dirty="0" smtClean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Arial" panose="020B0604020202020204" pitchFamily="34" charset="0"/>
                            <a:sym typeface="Proxima Nova"/>
                          </a:rPr>
                          <m:t>22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800" b="1" i="0" dirty="0" smtClean="0">
                            <a:solidFill>
                              <a:srgbClr val="562100"/>
                            </a:solidFill>
                            <a:latin typeface="Proxima Nova" panose="020B0604020202020204" charset="0"/>
                            <a:ea typeface="CMU Concrete Roman" panose="02000603000000000000" pitchFamily="2" charset="0"/>
                            <a:cs typeface="CMU Concrete Roman" panose="02000603000000000000" pitchFamily="2" charset="0"/>
                            <a:sym typeface="Proxima Nova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)</a:t>
                </a:r>
              </a:p>
              <a:p>
                <a:pPr>
                  <a:defRPr/>
                </a:pPr>
                <a:endParaRPr lang="en-US" sz="18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endParaRPr lang="en-US" sz="18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endParaRPr lang="en-US" sz="18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endParaRPr lang="en-US" sz="1000" b="1" dirty="0">
                  <a:solidFill>
                    <a:srgbClr val="562100"/>
                  </a:solidFill>
                  <a:latin typeface="Proxima Nova" panose="020B0604020202020204" charset="0"/>
                  <a:ea typeface="CMU Concrete Roman" panose="02000603000000000000" pitchFamily="2" charset="0"/>
                  <a:cs typeface="Arial" panose="020B0604020202020204" pitchFamily="34" charset="0"/>
                  <a:sym typeface="Proxima Nova"/>
                </a:endParaRPr>
              </a:p>
              <a:p>
                <a:pPr>
                  <a:defRPr/>
                </a:pPr>
                <a:r>
                  <a:rPr lang="en-US" sz="10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1. Fathalla, A., Salah, A., Li, K., Li, K., &amp; Francesco, P. (2020, July). Deep end-to-end learning for price prediction of second-hand items. In Knowledge and Information Systems (Vol. 62, No. 4541-4568).</a:t>
                </a:r>
              </a:p>
              <a:p>
                <a:pPr>
                  <a:defRPr/>
                </a:pPr>
                <a:r>
                  <a:rPr lang="en-US" sz="10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2. Yang, R. R., Chen, S., &amp; Chou, E. (2018, October). Vehicle Price Prediction using Visual Features. In arXiv:1803.11227v2 [cs.CV]</a:t>
                </a:r>
              </a:p>
              <a:p>
                <a:pPr>
                  <a:defRPr/>
                </a:pPr>
                <a:r>
                  <a:rPr lang="en-US" sz="1000" b="1" dirty="0">
                    <a:solidFill>
                      <a:srgbClr val="562100"/>
                    </a:solidFill>
                    <a:latin typeface="Proxima Nova" panose="020B0604020202020204" charset="0"/>
                    <a:ea typeface="CMU Concrete Roman" panose="02000603000000000000" pitchFamily="2" charset="0"/>
                    <a:cs typeface="Arial" panose="020B0604020202020204" pitchFamily="34" charset="0"/>
                    <a:sym typeface="Proxima Nova"/>
                  </a:rPr>
                  <a:t>3. Zhou, X., Miyauchi, R., &amp; Inoue, Y. (2022). Effect of wood attributes on the price persistence of acoustic guitars. Journal of Wood Science, 68(49).</a:t>
                </a:r>
                <a:endParaRPr lang="fa-IR" sz="1000" u="none" strike="noStrike" cap="none" dirty="0">
                  <a:solidFill>
                    <a:schemeClr val="accent5">
                      <a:lumMod val="25000"/>
                    </a:schemeClr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sym typeface="Arial"/>
                </a:endParaRPr>
              </a:p>
            </p:txBody>
          </p:sp>
        </mc:Choice>
        <mc:Fallback>
          <p:sp>
            <p:nvSpPr>
              <p:cNvPr id="2" name="Google Shape;139;p9">
                <a:extLst>
                  <a:ext uri="{FF2B5EF4-FFF2-40B4-BE49-F238E27FC236}">
                    <a16:creationId xmlns:a16="http://schemas.microsoft.com/office/drawing/2014/main" id="{E7055D04-FBC8-0BBC-034A-DACEE596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" y="1660778"/>
                <a:ext cx="8751520" cy="3347796"/>
              </a:xfrm>
              <a:prstGeom prst="rect">
                <a:avLst/>
              </a:prstGeom>
              <a:blipFill>
                <a:blip r:embed="rId3"/>
                <a:stretch>
                  <a:fillRect l="-5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19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97F2B0F4-359C-033C-92D6-90F7F86E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9FB7196B-7D00-56E5-7FC7-3FE8DE5DF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6A1E622C-6EDC-8270-C45D-ADFA399378D7}"/>
              </a:ext>
            </a:extLst>
          </p:cNvPr>
          <p:cNvSpPr txBox="1">
            <a:spLocks/>
          </p:cNvSpPr>
          <p:nvPr/>
        </p:nvSpPr>
        <p:spPr>
          <a:xfrm>
            <a:off x="1037214" y="1227418"/>
            <a:ext cx="7069572" cy="28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4 – Proposal Presentation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4 – Week 6 Methodology Research &amp; Data Collection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7 – Week 8 Benchmark Baseline Model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8 – Midterm Presentation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9 – Week 11 Model Selection &amp; Improvement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12 – Week 14 Inference, Analysis &amp; Reporting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Week 15 –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03176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84498D58-6062-642C-149A-1037C510B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9BF8B836-21C1-FFF6-A26A-5B521CBBB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85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Tasks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7738B4D0-DE56-A266-271C-7C33AF84B733}"/>
              </a:ext>
            </a:extLst>
          </p:cNvPr>
          <p:cNvSpPr txBox="1">
            <a:spLocks/>
          </p:cNvSpPr>
          <p:nvPr/>
        </p:nvSpPr>
        <p:spPr>
          <a:xfrm>
            <a:off x="1037214" y="1227418"/>
            <a:ext cx="7069572" cy="284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Management: Lauri</a:t>
            </a:r>
          </a:p>
          <a:p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Research Methodology: Lauri &amp; Vyshnavi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Data Collection: Xiang &amp; Yan</a:t>
            </a:r>
          </a:p>
          <a:p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Benchmarking Baseline Model: Lauri &amp; Vyshnavi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Model Development &amp; Improvement: Xiang &amp; Yan</a:t>
            </a:r>
          </a:p>
          <a:p>
            <a:endParaRPr lang="en-US" sz="1800" b="1" dirty="0">
              <a:solidFill>
                <a:srgbClr val="562100"/>
              </a:solidFill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All: Inference, Analysis 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16618486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ppt/theme/themeOverride2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ppt/theme/themeOverride3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ppt/theme/themeOverride4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442</Words>
  <Application>Microsoft Macintosh PowerPoint</Application>
  <PresentationFormat>On-screen Show (16:9)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Proxima Nova Semibold</vt:lpstr>
      <vt:lpstr>CMU SERIF ROMAN</vt:lpstr>
      <vt:lpstr>Georgia</vt:lpstr>
      <vt:lpstr>Cambria Math</vt:lpstr>
      <vt:lpstr>Proxima Nova</vt:lpstr>
      <vt:lpstr>Wingdings</vt:lpstr>
      <vt:lpstr>Arial</vt:lpstr>
      <vt:lpstr>Merriweather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Relevant Papers</vt:lpstr>
      <vt:lpstr>Time Plan</vt:lpstr>
      <vt:lpstr>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Soome Lauri</cp:lastModifiedBy>
  <cp:revision>45</cp:revision>
  <dcterms:modified xsi:type="dcterms:W3CDTF">2024-02-13T14:02:26Z</dcterms:modified>
</cp:coreProperties>
</file>